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26"/>
  </p:notesMasterIdLst>
  <p:handoutMasterIdLst>
    <p:handoutMasterId r:id="rId27"/>
  </p:handoutMasterIdLst>
  <p:sldIdLst>
    <p:sldId id="300" r:id="rId2"/>
    <p:sldId id="301" r:id="rId3"/>
    <p:sldId id="257" r:id="rId4"/>
    <p:sldId id="258" r:id="rId5"/>
    <p:sldId id="260" r:id="rId6"/>
    <p:sldId id="263" r:id="rId7"/>
    <p:sldId id="302" r:id="rId8"/>
    <p:sldId id="303" r:id="rId9"/>
    <p:sldId id="268" r:id="rId10"/>
    <p:sldId id="269" r:id="rId11"/>
    <p:sldId id="272" r:id="rId12"/>
    <p:sldId id="273" r:id="rId13"/>
    <p:sldId id="274" r:id="rId14"/>
    <p:sldId id="304" r:id="rId15"/>
    <p:sldId id="275" r:id="rId16"/>
    <p:sldId id="276" r:id="rId17"/>
    <p:sldId id="299" r:id="rId18"/>
    <p:sldId id="277" r:id="rId19"/>
    <p:sldId id="279" r:id="rId20"/>
    <p:sldId id="284" r:id="rId21"/>
    <p:sldId id="285" r:id="rId22"/>
    <p:sldId id="286" r:id="rId23"/>
    <p:sldId id="287" r:id="rId24"/>
    <p:sldId id="29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09BF7"/>
    <a:srgbClr val="FBE7F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55" autoAdjust="0"/>
    <p:restoredTop sz="98932" autoAdjust="0"/>
  </p:normalViewPr>
  <p:slideViewPr>
    <p:cSldViewPr>
      <p:cViewPr>
        <p:scale>
          <a:sx n="80" d="100"/>
          <a:sy n="80" d="100"/>
        </p:scale>
        <p:origin x="-1074" y="198"/>
      </p:cViewPr>
      <p:guideLst>
        <p:guide orient="horz" pos="2160"/>
        <p:guide pos="2880"/>
      </p:guideLst>
    </p:cSldViewPr>
  </p:slideViewPr>
  <p:outlineViewPr>
    <p:cViewPr>
      <p:scale>
        <a:sx n="33" d="100"/>
        <a:sy n="33" d="100"/>
      </p:scale>
      <p:origin x="0" y="472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C2C96-9BE3-436A-BCE0-66D82C8E2EF1}" type="datetimeFigureOut">
              <a:rPr lang="en-US" smtClean="0"/>
              <a:pPr/>
              <a:t>7/7/2020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F4A13F-EC13-401F-A717-9286FD821123}" type="slidenum">
              <a:rPr lang="en-US" smtClean="0"/>
              <a:pPr/>
              <a:t>‹#›</a:t>
            </a:fld>
            <a:endParaRPr lang="en-US" dirty="0"/>
          </a:p>
        </p:txBody>
      </p:sp>
    </p:spTree>
    <p:extLst>
      <p:ext uri="{BB962C8B-B14F-4D97-AF65-F5344CB8AC3E}">
        <p14:creationId xmlns="" xmlns:p14="http://schemas.microsoft.com/office/powerpoint/2010/main" val="29644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9536C-1660-4537-BFD7-230B66594788}" type="datetimeFigureOut">
              <a:rPr lang="en-US" smtClean="0"/>
              <a:pPr/>
              <a:t>7/7/2020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EE927-4585-4663-828F-096FFEC69C3A}" type="slidenum">
              <a:rPr lang="en-US" smtClean="0"/>
              <a:pPr/>
              <a:t>‹#›</a:t>
            </a:fld>
            <a:endParaRPr lang="en-US" dirty="0"/>
          </a:p>
        </p:txBody>
      </p:sp>
    </p:spTree>
    <p:extLst>
      <p:ext uri="{BB962C8B-B14F-4D97-AF65-F5344CB8AC3E}">
        <p14:creationId xmlns="" xmlns:p14="http://schemas.microsoft.com/office/powerpoint/2010/main" val="31702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pPr/>
              <a:t>10</a:t>
            </a:fld>
            <a:endParaRPr lang="en-US" dirty="0"/>
          </a:p>
        </p:txBody>
      </p:sp>
    </p:spTree>
    <p:extLst>
      <p:ext uri="{BB962C8B-B14F-4D97-AF65-F5344CB8AC3E}">
        <p14:creationId xmlns="" xmlns:p14="http://schemas.microsoft.com/office/powerpoint/2010/main" val="21401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A93819A-BF9E-4EA3-9BDE-E4FBEA919495}" type="datetimeFigureOut">
              <a:rPr lang="en-US" smtClean="0"/>
              <a:pPr/>
              <a:t>7/7/2020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80BFFB35-A880-4FC5-81FF-72996DFBF7CA}"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93819A-BF9E-4EA3-9BDE-E4FBEA919495}" type="datetimeFigureOut">
              <a:rPr lang="en-US" smtClean="0"/>
              <a:pPr/>
              <a:t>7/7/2020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0BFFB35-A880-4FC5-81FF-72996DFBF7C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ssaymap.org/research-pape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990600"/>
            <a:ext cx="8229600" cy="9144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rPr>
              <a:t>Summer Training Presentation</a:t>
            </a:r>
            <a:endParaRPr kumimoji="0" lang="en-US" sz="5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4038600"/>
            <a:ext cx="3657600" cy="1374735"/>
          </a:xfrm>
          <a:prstGeom prst="rect">
            <a:avLst/>
          </a:prstGeom>
          <a:noFill/>
        </p:spPr>
        <p:txBody>
          <a:bodyPr wrap="square" rtlCol="0">
            <a:spAutoFit/>
          </a:bodyPr>
          <a:lstStyle/>
          <a:p>
            <a:pPr>
              <a:spcAft>
                <a:spcPts val="500"/>
              </a:spcAft>
            </a:pPr>
            <a:r>
              <a:rPr lang="en-US" sz="4000" dirty="0" smtClean="0">
                <a:latin typeface="Times New Roman" pitchFamily="18" charset="0"/>
                <a:ea typeface="Dotum" pitchFamily="34" charset="-127"/>
                <a:cs typeface="Times New Roman" pitchFamily="18" charset="0"/>
              </a:rPr>
              <a:t>Training From:</a:t>
            </a:r>
          </a:p>
          <a:p>
            <a:pPr>
              <a:spcAft>
                <a:spcPts val="500"/>
              </a:spcAft>
            </a:pPr>
            <a:endParaRPr lang="en-US" sz="1100" dirty="0">
              <a:latin typeface="Times New Roman" pitchFamily="18" charset="0"/>
              <a:cs typeface="Times New Roman" pitchFamily="18" charset="0"/>
            </a:endParaRPr>
          </a:p>
          <a:p>
            <a:r>
              <a:rPr lang="en-US" sz="2400" dirty="0" smtClean="0">
                <a:cs typeface="Times New Roman" pitchFamily="18" charset="0"/>
              </a:rPr>
              <a:t>Grass Solution Pvt. Ltd.</a:t>
            </a:r>
          </a:p>
        </p:txBody>
      </p:sp>
      <p:sp>
        <p:nvSpPr>
          <p:cNvPr id="4" name="TextBox 3"/>
          <p:cNvSpPr txBox="1"/>
          <p:nvPr/>
        </p:nvSpPr>
        <p:spPr>
          <a:xfrm>
            <a:off x="4953000" y="4038600"/>
            <a:ext cx="3581400" cy="2262158"/>
          </a:xfrm>
          <a:prstGeom prst="rect">
            <a:avLst/>
          </a:prstGeom>
          <a:noFill/>
        </p:spPr>
        <p:txBody>
          <a:bodyPr wrap="square" rtlCol="0">
            <a:spAutoFit/>
          </a:bodyPr>
          <a:lstStyle/>
          <a:p>
            <a:pPr algn="r"/>
            <a:r>
              <a:rPr lang="en-US" sz="4000" dirty="0" smtClean="0">
                <a:latin typeface="Times New Roman" pitchFamily="18" charset="0"/>
                <a:ea typeface="Dotum" pitchFamily="34" charset="-127"/>
                <a:cs typeface="Times New Roman" pitchFamily="18" charset="0"/>
              </a:rPr>
              <a:t>Submitted </a:t>
            </a:r>
            <a:r>
              <a:rPr lang="en-US" sz="4000" dirty="0" smtClean="0">
                <a:latin typeface="Times New Roman" pitchFamily="18" charset="0"/>
                <a:ea typeface="Dotum" pitchFamily="34" charset="-127"/>
                <a:cs typeface="Times New Roman" pitchFamily="18" charset="0"/>
              </a:rPr>
              <a:t>By:</a:t>
            </a:r>
          </a:p>
          <a:p>
            <a:pPr algn="r"/>
            <a:endParaRPr lang="en-US" sz="1100" dirty="0" smtClean="0">
              <a:latin typeface="Times New Roman" pitchFamily="18" charset="0"/>
              <a:ea typeface="Dotum" pitchFamily="34" charset="-127"/>
              <a:cs typeface="Times New Roman" pitchFamily="18" charset="0"/>
            </a:endParaRPr>
          </a:p>
          <a:p>
            <a:pPr algn="r">
              <a:lnSpc>
                <a:spcPct val="150000"/>
              </a:lnSpc>
            </a:pPr>
            <a:r>
              <a:rPr lang="en-US" sz="2000" dirty="0" err="1" smtClean="0"/>
              <a:t>Naresh</a:t>
            </a:r>
            <a:r>
              <a:rPr lang="en-US" sz="2000" dirty="0" smtClean="0"/>
              <a:t> Mali (Team Leader)</a:t>
            </a:r>
          </a:p>
          <a:p>
            <a:pPr algn="r">
              <a:lnSpc>
                <a:spcPct val="150000"/>
              </a:lnSpc>
            </a:pPr>
            <a:r>
              <a:rPr lang="en-US" sz="2000" dirty="0" err="1" smtClean="0"/>
              <a:t>Ashish</a:t>
            </a:r>
            <a:r>
              <a:rPr lang="en-US" sz="2000" dirty="0" smtClean="0"/>
              <a:t> Jain</a:t>
            </a:r>
          </a:p>
          <a:p>
            <a:pPr algn="r">
              <a:lnSpc>
                <a:spcPct val="150000"/>
              </a:lnSpc>
            </a:pPr>
            <a:r>
              <a:rPr lang="en-US" sz="2000" smtClean="0"/>
              <a:t>Harshit</a:t>
            </a:r>
            <a:r>
              <a:rPr lang="en-US" sz="2000" dirty="0" smtClean="0"/>
              <a:t> </a:t>
            </a:r>
            <a:r>
              <a:rPr lang="en-US" sz="2000" dirty="0" err="1" smtClean="0"/>
              <a:t>Paneri</a:t>
            </a:r>
            <a:endParaRPr lang="en-US" sz="2000" dirty="0" smtClean="0"/>
          </a:p>
        </p:txBody>
      </p:sp>
      <p:sp>
        <p:nvSpPr>
          <p:cNvPr id="5" name="TextBox 4"/>
          <p:cNvSpPr txBox="1"/>
          <p:nvPr/>
        </p:nvSpPr>
        <p:spPr>
          <a:xfrm>
            <a:off x="1752600" y="2743200"/>
            <a:ext cx="5410200" cy="707886"/>
          </a:xfrm>
          <a:prstGeom prst="rect">
            <a:avLst/>
          </a:prstGeom>
          <a:noFill/>
        </p:spPr>
        <p:txBody>
          <a:bodyPr wrap="square" rtlCol="0">
            <a:spAutoFit/>
          </a:bodyPr>
          <a:lstStyle/>
          <a:p>
            <a:pPr algn="ctr"/>
            <a:r>
              <a:rPr lang="en-US" sz="4000" dirty="0" err="1" smtClean="0">
                <a:solidFill>
                  <a:srgbClr val="7030A0"/>
                </a:solidFill>
                <a:latin typeface="Times New Roman" pitchFamily="18" charset="0"/>
                <a:ea typeface="Yu Mincho Demibold" pitchFamily="18" charset="-128"/>
                <a:cs typeface="Times New Roman" pitchFamily="18" charset="0"/>
              </a:rPr>
              <a:t>Newsprism</a:t>
            </a:r>
            <a:endParaRPr lang="en-US" dirty="0">
              <a:solidFill>
                <a:srgbClr val="7030A0"/>
              </a:solidFill>
              <a:latin typeface="Times New Roman" pitchFamily="18" charset="0"/>
              <a:ea typeface="Yu Mincho Demibold" pitchFamily="18" charset="-128"/>
              <a:cs typeface="Times New Roman" pitchFamily="18" charset="0"/>
            </a:endParaRPr>
          </a:p>
        </p:txBody>
      </p:sp>
      <p:sp>
        <p:nvSpPr>
          <p:cNvPr id="6" name="Rectangle 5"/>
          <p:cNvSpPr/>
          <p:nvPr/>
        </p:nvSpPr>
        <p:spPr>
          <a:xfrm>
            <a:off x="2286000" y="1905000"/>
            <a:ext cx="4343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tx1"/>
                </a:solidFill>
                <a:latin typeface="Times New Roman" pitchFamily="18" charset="0"/>
                <a:cs typeface="Times New Roman" pitchFamily="18" charset="0"/>
              </a:rPr>
              <a:t>Session 2019 -2020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001000" cy="780288"/>
          </a:xfrm>
        </p:spPr>
        <p:txBody>
          <a:bodyPr>
            <a:noAutofit/>
          </a:bodyPr>
          <a:lstStyle/>
          <a:p>
            <a:pPr algn="ctr"/>
            <a:r>
              <a:rPr lang="en-US" sz="4000" dirty="0" smtClean="0">
                <a:effectLst>
                  <a:outerShdw blurRad="38100" dist="38100" dir="2700000" algn="tl">
                    <a:srgbClr val="000000">
                      <a:alpha val="43137"/>
                    </a:srgbClr>
                  </a:outerShdw>
                </a:effectLst>
              </a:rPr>
              <a:t>Hardware and Software Requirements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1676400"/>
            <a:ext cx="8001000" cy="4953000"/>
          </a:xfrm>
        </p:spPr>
        <p:txBody>
          <a:bodyPr/>
          <a:lstStyle/>
          <a:p>
            <a:pPr marL="0" indent="0">
              <a:buNone/>
            </a:pPr>
            <a:endParaRPr lang="en-US" dirty="0" smtClean="0"/>
          </a:p>
          <a:p>
            <a:pPr>
              <a:buNone/>
            </a:pP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673637"/>
              </p:ext>
            </p:extLst>
          </p:nvPr>
        </p:nvGraphicFramePr>
        <p:xfrm>
          <a:off x="838200" y="2286000"/>
          <a:ext cx="7467600" cy="1647341"/>
        </p:xfrm>
        <a:graphic>
          <a:graphicData uri="http://schemas.openxmlformats.org/drawingml/2006/table">
            <a:tbl>
              <a:tblPr/>
              <a:tblGrid>
                <a:gridCol w="2590800"/>
                <a:gridCol w="4876800"/>
              </a:tblGrid>
              <a:tr h="458621">
                <a:tc>
                  <a:txBody>
                    <a:bodyPr/>
                    <a:lstStyle/>
                    <a:p>
                      <a:pPr algn="just"/>
                      <a:r>
                        <a:rPr lang="en-US" sz="2000" b="0" dirty="0" smtClean="0">
                          <a:latin typeface="+mn-lt"/>
                        </a:rPr>
                        <a:t>Processor</a:t>
                      </a:r>
                      <a:endParaRPr lang="en-US" sz="2000" b="0" dirty="0">
                        <a:latin typeface="+mn-lt"/>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baseline="0" dirty="0" smtClean="0">
                          <a:latin typeface="+mn-lt"/>
                        </a:rPr>
                        <a:t> Intel Core i3(Similar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latin typeface="+mn-lt"/>
                        </a:rPr>
                        <a:t>RAM</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4 GB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339">
                <a:tc>
                  <a:txBody>
                    <a:bodyPr/>
                    <a:lstStyle/>
                    <a:p>
                      <a:pPr algn="just"/>
                      <a:r>
                        <a:rPr lang="en-US" sz="2000" b="0" dirty="0" smtClean="0">
                          <a:latin typeface="+mn-lt"/>
                        </a:rPr>
                        <a:t>Memory</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240 GB or More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latin typeface="+mn-lt"/>
                        </a:rPr>
                        <a:t>OS</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dirty="0" smtClean="0">
                          <a:latin typeface="+mn-lt"/>
                        </a:rPr>
                        <a:t>Windows 7 or Above,</a:t>
                      </a:r>
                      <a:r>
                        <a:rPr lang="en-US" sz="2000" b="0" baseline="0" dirty="0" smtClean="0">
                          <a:latin typeface="+mn-lt"/>
                        </a:rPr>
                        <a:t> Linux or any other</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609600" y="1676400"/>
            <a:ext cx="77724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Developer End:</a:t>
            </a:r>
            <a:endParaRPr lang="en-US" sz="2200"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635127573"/>
              </p:ext>
            </p:extLst>
          </p:nvPr>
        </p:nvGraphicFramePr>
        <p:xfrm>
          <a:off x="838201" y="4800600"/>
          <a:ext cx="7467599" cy="1647341"/>
        </p:xfrm>
        <a:graphic>
          <a:graphicData uri="http://schemas.openxmlformats.org/drawingml/2006/table">
            <a:tbl>
              <a:tblPr/>
              <a:tblGrid>
                <a:gridCol w="2590800"/>
                <a:gridCol w="4876799"/>
              </a:tblGrid>
              <a:tr h="458621">
                <a:tc>
                  <a:txBody>
                    <a:bodyPr/>
                    <a:lstStyle/>
                    <a:p>
                      <a:pPr algn="just"/>
                      <a:r>
                        <a:rPr lang="en-US" sz="2000" b="0" dirty="0" smtClean="0"/>
                        <a:t>Processor</a:t>
                      </a:r>
                      <a:endParaRPr lang="en-US" sz="2000" b="0" dirty="0"/>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dirty="0" smtClean="0"/>
                        <a:t>Intel</a:t>
                      </a:r>
                      <a:r>
                        <a:rPr lang="en-US" sz="2000" b="0" baseline="0" dirty="0" smtClean="0"/>
                        <a:t> </a:t>
                      </a:r>
                      <a:r>
                        <a:rPr lang="en-US" sz="2000" b="0" dirty="0" smtClean="0"/>
                        <a:t>Pentium</a:t>
                      </a:r>
                      <a:r>
                        <a:rPr lang="en-US" sz="2000" b="0" baseline="0" dirty="0" smtClean="0"/>
                        <a:t> (Similar or Above)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t>RAM</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256</a:t>
                      </a:r>
                      <a:r>
                        <a:rPr lang="en-US" sz="2000" b="0" baseline="0" dirty="0" smtClean="0"/>
                        <a:t> MB or more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OS</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Windows XP or Above,</a:t>
                      </a:r>
                      <a:r>
                        <a:rPr lang="en-US" sz="2000" b="0" baseline="0" dirty="0" smtClean="0"/>
                        <a:t> Linux or any 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Browser</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baseline="0" dirty="0" smtClean="0"/>
                        <a:t>Any latest web enabled browser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609600" y="4267200"/>
            <a:ext cx="79248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User End:</a:t>
            </a:r>
            <a:endParaRPr lang="en-US" sz="2200" dirty="0">
              <a:latin typeface="Times New Roman" pitchFamily="18" charset="0"/>
              <a:cs typeface="Times New Roman" pitchFamily="18" charset="0"/>
            </a:endParaRPr>
          </a:p>
        </p:txBody>
      </p:sp>
    </p:spTree>
    <p:extLst>
      <p:ext uri="{BB962C8B-B14F-4D97-AF65-F5344CB8AC3E}">
        <p14:creationId xmlns="" xmlns:p14="http://schemas.microsoft.com/office/powerpoint/2010/main" val="1838482784"/>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04088"/>
          </a:xfrm>
        </p:spPr>
        <p:txBody>
          <a:bodyPr anchor="ctr">
            <a:noAutofit/>
          </a:bodyPr>
          <a:lstStyle/>
          <a:p>
            <a:pPr algn="just"/>
            <a:r>
              <a:rPr lang="en-US" dirty="0" smtClean="0">
                <a:effectLst>
                  <a:outerShdw blurRad="38100" dist="38100" dir="2700000" algn="tl">
                    <a:srgbClr val="000000">
                      <a:alpha val="43137"/>
                    </a:srgbClr>
                  </a:outerShdw>
                </a:effectLst>
              </a:rPr>
              <a:t>Home Page</a:t>
            </a:r>
            <a:endParaRPr lang="en-US"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a:extLst>
              <a:ext uri="{28A0092B-C50C-407E-A947-70E740481C1C}">
                <a14:useLocalDpi xmlns="" xmlns:a14="http://schemas.microsoft.com/office/drawing/2010/main" val="0"/>
              </a:ext>
            </a:extLst>
          </a:blip>
          <a:srcRect t="2830" b="2830"/>
          <a:stretch>
            <a:fillRect/>
          </a:stretch>
        </p:blipFill>
        <p:spPr>
          <a:xfrm>
            <a:off x="457200" y="1752600"/>
            <a:ext cx="8229600" cy="4648200"/>
          </a:xfrm>
          <a:prstGeom prst="rect">
            <a:avLst/>
          </a:prstGeom>
        </p:spPr>
      </p:pic>
    </p:spTree>
    <p:extLst>
      <p:ext uri="{BB962C8B-B14F-4D97-AF65-F5344CB8AC3E}">
        <p14:creationId xmlns="" xmlns:p14="http://schemas.microsoft.com/office/powerpoint/2010/main" val="2029331719"/>
      </p:ext>
    </p:extLst>
  </p:cSld>
  <p:clrMapOvr>
    <a:masterClrMapping/>
  </p:clrMapOvr>
  <mc:AlternateContent xmlns:mc="http://schemas.openxmlformats.org/markup-compatibility/2006">
    <mc:Choice xmlns=""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80288"/>
          </a:xfrm>
        </p:spPr>
        <p:txBody>
          <a:bodyPr anchor="ctr">
            <a:noAutofit/>
          </a:bodyPr>
          <a:lstStyle/>
          <a:p>
            <a:pPr algn="just"/>
            <a:r>
              <a:rPr lang="en-US" dirty="0" smtClean="0">
                <a:effectLst>
                  <a:outerShdw blurRad="38100" dist="38100" dir="2700000" algn="tl">
                    <a:srgbClr val="000000">
                      <a:alpha val="43137"/>
                    </a:srgbClr>
                  </a:outerShdw>
                </a:effectLst>
              </a:rPr>
              <a:t>User Specification</a:t>
            </a:r>
            <a:endParaRPr lang="en-US" dirty="0">
              <a:effectLst>
                <a:outerShdw blurRad="38100" dist="38100" dir="2700000" algn="tl">
                  <a:srgbClr val="000000">
                    <a:alpha val="43137"/>
                  </a:srgbClr>
                </a:outerShdw>
              </a:effectLst>
            </a:endParaRPr>
          </a:p>
        </p:txBody>
      </p:sp>
      <p:pic>
        <p:nvPicPr>
          <p:cNvPr id="7" name="Picture Placeholder 4"/>
          <p:cNvPicPr>
            <a:picLocks noChangeAspect="1"/>
          </p:cNvPicPr>
          <p:nvPr/>
        </p:nvPicPr>
        <p:blipFill>
          <a:blip r:embed="rId2">
            <a:extLst>
              <a:ext uri="{28A0092B-C50C-407E-A947-70E740481C1C}">
                <a14:useLocalDpi xmlns="" xmlns:a14="http://schemas.microsoft.com/office/drawing/2010/main" val="0"/>
              </a:ext>
            </a:extLst>
          </a:blip>
          <a:srcRect t="2754" b="2754"/>
          <a:stretch>
            <a:fillRect/>
          </a:stretch>
        </p:blipFill>
        <p:spPr>
          <a:xfrm>
            <a:off x="533400" y="1752600"/>
            <a:ext cx="8153400" cy="4648200"/>
          </a:xfrm>
          <a:prstGeom prst="rect">
            <a:avLst/>
          </a:prstGeom>
        </p:spPr>
      </p:pic>
    </p:spTree>
    <p:extLst>
      <p:ext uri="{BB962C8B-B14F-4D97-AF65-F5344CB8AC3E}">
        <p14:creationId xmlns="" xmlns:p14="http://schemas.microsoft.com/office/powerpoint/2010/main" val="3785511804"/>
      </p:ext>
    </p:extLst>
  </p:cSld>
  <p:clrMapOvr>
    <a:masterClrMapping/>
  </p:clrMapOvr>
  <mc:AlternateContent xmlns:mc="http://schemas.openxmlformats.org/markup-compatibility/2006">
    <mc:Choice xmlns=""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19912"/>
          </a:xfrm>
        </p:spPr>
        <p:txBody>
          <a:bodyPr anchor="ctr"/>
          <a:lstStyle/>
          <a:p>
            <a:pPr algn="just"/>
            <a:r>
              <a:rPr lang="en-US" dirty="0" smtClean="0">
                <a:effectLst>
                  <a:outerShdw blurRad="38100" dist="38100" dir="2700000" algn="tl">
                    <a:srgbClr val="000000">
                      <a:alpha val="43137"/>
                    </a:srgbClr>
                  </a:outerShdw>
                </a:effectLst>
              </a:rPr>
              <a:t>Entertainment News</a:t>
            </a:r>
            <a:endParaRPr lang="en-US" dirty="0">
              <a:effectLst>
                <a:outerShdw blurRad="38100" dist="38100" dir="2700000" algn="tl">
                  <a:srgbClr val="000000">
                    <a:alpha val="43137"/>
                  </a:srgbClr>
                </a:outerShdw>
              </a:effectLst>
            </a:endParaRPr>
          </a:p>
        </p:txBody>
      </p:sp>
      <p:pic>
        <p:nvPicPr>
          <p:cNvPr id="5" name="Picture Placeholder 2"/>
          <p:cNvPicPr>
            <a:picLocks noChangeAspect="1"/>
          </p:cNvPicPr>
          <p:nvPr/>
        </p:nvPicPr>
        <p:blipFill>
          <a:blip r:embed="rId2">
            <a:extLst>
              <a:ext uri="{28A0092B-C50C-407E-A947-70E740481C1C}">
                <a14:useLocalDpi xmlns="" xmlns:a14="http://schemas.microsoft.com/office/drawing/2010/main" val="0"/>
              </a:ext>
            </a:extLst>
          </a:blip>
          <a:srcRect t="2691" b="2691"/>
          <a:stretch>
            <a:fillRect/>
          </a:stretch>
        </p:blipFill>
        <p:spPr>
          <a:xfrm>
            <a:off x="533401" y="1752600"/>
            <a:ext cx="8153400" cy="4724400"/>
          </a:xfrm>
          <a:prstGeom prst="rect">
            <a:avLst/>
          </a:prstGeom>
        </p:spPr>
      </p:pic>
    </p:spTree>
    <p:extLst>
      <p:ext uri="{BB962C8B-B14F-4D97-AF65-F5344CB8AC3E}">
        <p14:creationId xmlns="" xmlns:p14="http://schemas.microsoft.com/office/powerpoint/2010/main" val="419102172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05800" cy="743712"/>
          </a:xfrm>
        </p:spPr>
        <p:txBody>
          <a:bodyPr>
            <a:noAutofit/>
          </a:bodyPr>
          <a:lstStyle/>
          <a:p>
            <a:pPr algn="just"/>
            <a:r>
              <a:rPr lang="en-US" dirty="0" smtClean="0">
                <a:effectLst>
                  <a:outerShdw blurRad="38100" dist="38100" dir="2700000" algn="tl">
                    <a:srgbClr val="000000">
                      <a:alpha val="43137"/>
                    </a:srgbClr>
                  </a:outerShdw>
                </a:effectLst>
              </a:rPr>
              <a:t>Health News</a:t>
            </a:r>
            <a:endParaRPr lang="en-US" dirty="0">
              <a:effectLst>
                <a:outerShdw blurRad="38100" dist="38100" dir="2700000" algn="tl">
                  <a:srgbClr val="000000">
                    <a:alpha val="43137"/>
                  </a:srgbClr>
                </a:outerShdw>
              </a:effectLst>
            </a:endParaRPr>
          </a:p>
        </p:txBody>
      </p:sp>
      <p:pic>
        <p:nvPicPr>
          <p:cNvPr id="3" name="Picture Placeholder 5"/>
          <p:cNvPicPr>
            <a:picLocks noChangeAspect="1"/>
          </p:cNvPicPr>
          <p:nvPr/>
        </p:nvPicPr>
        <p:blipFill>
          <a:blip r:embed="rId2">
            <a:extLst>
              <a:ext uri="{28A0092B-C50C-407E-A947-70E740481C1C}">
                <a14:useLocalDpi xmlns="" xmlns:a14="http://schemas.microsoft.com/office/drawing/2010/main" val="0"/>
              </a:ext>
            </a:extLst>
          </a:blip>
          <a:srcRect t="2790" b="2790"/>
          <a:stretch>
            <a:fillRect/>
          </a:stretch>
        </p:blipFill>
        <p:spPr>
          <a:xfrm>
            <a:off x="533400" y="1676400"/>
            <a:ext cx="8153400" cy="4953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Science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a:extLst>
              <a:ext uri="{28A0092B-C50C-407E-A947-70E740481C1C}">
                <a14:useLocalDpi xmlns="" xmlns:a14="http://schemas.microsoft.com/office/drawing/2010/main" val="0"/>
              </a:ext>
            </a:extLst>
          </a:blip>
          <a:srcRect t="2836" b="2836"/>
          <a:stretch>
            <a:fillRect/>
          </a:stretch>
        </p:blipFill>
        <p:spPr>
          <a:xfrm>
            <a:off x="457200" y="1752600"/>
            <a:ext cx="8305800" cy="4876800"/>
          </a:xfrm>
          <a:prstGeom prst="rect">
            <a:avLst/>
          </a:prstGeom>
        </p:spPr>
      </p:pic>
    </p:spTree>
    <p:extLst>
      <p:ext uri="{BB962C8B-B14F-4D97-AF65-F5344CB8AC3E}">
        <p14:creationId xmlns="" xmlns:p14="http://schemas.microsoft.com/office/powerpoint/2010/main" val="1392141980"/>
      </p:ext>
    </p:extLst>
  </p:cSld>
  <p:clrMapOvr>
    <a:masterClrMapping/>
  </p:clrMapOvr>
  <mc:AlternateContent xmlns:mc="http://schemas.openxmlformats.org/markup-compatibility/2006">
    <mc:Choice xmlns="" xmlns:p14="http://schemas.microsoft.com/office/powerpoint/2010/main" Requires="p14">
      <p:transition spd="slow" p14:dur="1750">
        <p:cover/>
      </p:transition>
    </mc:Choice>
    <mc:Fallback>
      <p:transition spd="slow">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pPr algn="just"/>
            <a:r>
              <a:rPr lang="en-US" dirty="0" smtClean="0">
                <a:effectLst>
                  <a:outerShdw blurRad="38100" dist="38100" dir="2700000" algn="tl">
                    <a:srgbClr val="000000">
                      <a:alpha val="43137"/>
                    </a:srgbClr>
                  </a:outerShdw>
                </a:effectLst>
              </a:rPr>
              <a:t>Sports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a:extLst>
              <a:ext uri="{28A0092B-C50C-407E-A947-70E740481C1C}">
                <a14:useLocalDpi xmlns="" xmlns:a14="http://schemas.microsoft.com/office/drawing/2010/main" val="0"/>
              </a:ext>
            </a:extLst>
          </a:blip>
          <a:srcRect t="2889" b="2889"/>
          <a:stretch>
            <a:fillRect/>
          </a:stretch>
        </p:blipFill>
        <p:spPr>
          <a:xfrm>
            <a:off x="457200" y="1676400"/>
            <a:ext cx="8305800" cy="4724400"/>
          </a:xfrm>
          <a:prstGeom prst="rect">
            <a:avLst/>
          </a:prstGeom>
        </p:spPr>
      </p:pic>
    </p:spTree>
    <p:extLst>
      <p:ext uri="{BB962C8B-B14F-4D97-AF65-F5344CB8AC3E}">
        <p14:creationId xmlns="" xmlns:p14="http://schemas.microsoft.com/office/powerpoint/2010/main" val="2426491134"/>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96112"/>
          </a:xfrm>
          <a:effectLst>
            <a:outerShdw blurRad="76200" dir="18900000" sy="23000" kx="-1200000" algn="bl" rotWithShape="0">
              <a:prstClr val="black">
                <a:alpha val="20000"/>
              </a:prstClr>
            </a:outerShdw>
          </a:effectLst>
        </p:spPr>
        <p:txBody>
          <a:bodyPr anchor="ctr"/>
          <a:lstStyle/>
          <a:p>
            <a:pPr algn="just"/>
            <a:r>
              <a:rPr lang="en-US" dirty="0" smtClean="0">
                <a:effectLst>
                  <a:outerShdw blurRad="38100" dist="38100" dir="2700000" algn="tl">
                    <a:srgbClr val="000000">
                      <a:alpha val="43137"/>
                    </a:srgbClr>
                  </a:outerShdw>
                </a:effectLst>
              </a:rPr>
              <a:t>Technology News</a:t>
            </a:r>
            <a:endParaRPr lang="en-US" dirty="0">
              <a:effectLst>
                <a:outerShdw blurRad="38100" dist="38100" dir="2700000" algn="tl">
                  <a:srgbClr val="000000">
                    <a:alpha val="43137"/>
                  </a:srgbClr>
                </a:outerShdw>
              </a:effectLst>
            </a:endParaRPr>
          </a:p>
        </p:txBody>
      </p:sp>
      <p:pic>
        <p:nvPicPr>
          <p:cNvPr id="6" name="Picture Placeholder 5"/>
          <p:cNvPicPr>
            <a:picLocks noChangeAspect="1"/>
          </p:cNvPicPr>
          <p:nvPr/>
        </p:nvPicPr>
        <p:blipFill>
          <a:blip r:embed="rId2">
            <a:extLst>
              <a:ext uri="{28A0092B-C50C-407E-A947-70E740481C1C}">
                <a14:useLocalDpi xmlns="" xmlns:a14="http://schemas.microsoft.com/office/drawing/2010/main" val="0"/>
              </a:ext>
            </a:extLst>
          </a:blip>
          <a:srcRect t="2889" b="2889"/>
          <a:stretch>
            <a:fillRect/>
          </a:stretch>
        </p:blipFill>
        <p:spPr>
          <a:xfrm>
            <a:off x="533400" y="1828800"/>
            <a:ext cx="8229600" cy="4724400"/>
          </a:xfrm>
          <a:prstGeom prst="rect">
            <a:avLst/>
          </a:prstGeom>
        </p:spPr>
      </p:pic>
    </p:spTree>
    <p:extLst>
      <p:ext uri="{BB962C8B-B14F-4D97-AF65-F5344CB8AC3E}">
        <p14:creationId xmlns="" xmlns:p14="http://schemas.microsoft.com/office/powerpoint/2010/main" val="392832259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r>
              <a:rPr lang="en-US" dirty="0" smtClean="0">
                <a:effectLst>
                  <a:outerShdw blurRad="38100" dist="38100" dir="2700000" algn="tl">
                    <a:srgbClr val="000000">
                      <a:alpha val="43137"/>
                    </a:srgbClr>
                  </a:outerShdw>
                </a:effectLst>
              </a:rPr>
              <a:t>Covid – 19 Tracker</a:t>
            </a:r>
            <a:endParaRPr lang="en-US"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33400" y="1782275"/>
            <a:ext cx="8153400" cy="4694725"/>
          </a:xfrm>
          <a:prstGeom prst="rect">
            <a:avLst/>
          </a:prstGeom>
        </p:spPr>
      </p:pic>
    </p:spTree>
    <p:extLst>
      <p:ext uri="{BB962C8B-B14F-4D97-AF65-F5344CB8AC3E}">
        <p14:creationId xmlns="" xmlns:p14="http://schemas.microsoft.com/office/powerpoint/2010/main" val="1782750829"/>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r>
              <a:rPr lang="en-US" dirty="0" smtClean="0">
                <a:effectLst>
                  <a:outerShdw blurRad="38100" dist="38100" dir="2700000" algn="tl">
                    <a:srgbClr val="000000">
                      <a:alpha val="43137"/>
                    </a:srgbClr>
                  </a:outerShdw>
                </a:effectLst>
              </a:rPr>
              <a:t>About Us</a:t>
            </a:r>
            <a:endParaRPr lang="en-US" dirty="0">
              <a:effectLst>
                <a:outerShdw blurRad="38100" dist="38100" dir="2700000" algn="tl">
                  <a:srgbClr val="000000">
                    <a:alpha val="43137"/>
                  </a:srgbClr>
                </a:outerShdw>
              </a:effectLst>
            </a:endParaRPr>
          </a:p>
        </p:txBody>
      </p:sp>
      <p:pic>
        <p:nvPicPr>
          <p:cNvPr id="1026" name="Picture 2" descr="C:\Users\computer\Documents\Downloads\Techno Projects\images\about us.png"/>
          <p:cNvPicPr>
            <a:picLocks noChangeAspect="1" noChangeArrowheads="1"/>
          </p:cNvPicPr>
          <p:nvPr/>
        </p:nvPicPr>
        <p:blipFill>
          <a:blip r:embed="rId2"/>
          <a:srcRect/>
          <a:stretch>
            <a:fillRect/>
          </a:stretch>
        </p:blipFill>
        <p:spPr bwMode="auto">
          <a:xfrm>
            <a:off x="457200" y="1676400"/>
            <a:ext cx="8229600" cy="4800600"/>
          </a:xfrm>
          <a:prstGeom prst="rect">
            <a:avLst/>
          </a:prstGeom>
          <a:noFill/>
        </p:spPr>
      </p:pic>
    </p:spTree>
    <p:extLst>
      <p:ext uri="{BB962C8B-B14F-4D97-AF65-F5344CB8AC3E}">
        <p14:creationId xmlns="" xmlns:p14="http://schemas.microsoft.com/office/powerpoint/2010/main" val="114966305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0" y="914400"/>
            <a:ext cx="6400800" cy="11430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rPr>
              <a:t>Welcome to Techno India NJR Institute of Technology, Udaipur</a:t>
            </a:r>
            <a:endParaRPr kumimoji="0" lang="en-US" sz="3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2362200"/>
            <a:ext cx="8229600" cy="4093428"/>
          </a:xfrm>
          <a:prstGeom prst="rect">
            <a:avLst/>
          </a:prstGeom>
          <a:noFill/>
        </p:spPr>
        <p:txBody>
          <a:bodyPr wrap="square" rtlCol="0">
            <a:spAutoFit/>
          </a:bodyPr>
          <a:lstStyle/>
          <a:p>
            <a:pPr algn="just" fontAlgn="base">
              <a:buFont typeface="Wingdings" pitchFamily="2" charset="2"/>
              <a:buChar char="Ø"/>
            </a:pPr>
            <a:r>
              <a:rPr lang="en-US" sz="2000" dirty="0" smtClean="0">
                <a:cs typeface="Times New Roman" pitchFamily="18" charset="0"/>
              </a:rPr>
              <a:t>“Education educates a man, but good education creates a man” is the belief of NJR Foundation which established Techno India NJR Institute of Technology in the year 2008.</a:t>
            </a:r>
          </a:p>
          <a:p>
            <a:pPr algn="just" fontAlgn="base">
              <a:buFont typeface="Wingdings" pitchFamily="2" charset="2"/>
              <a:buChar char="Ø"/>
            </a:pPr>
            <a:r>
              <a:rPr lang="en-US" sz="2000" dirty="0" smtClean="0">
                <a:cs typeface="Times New Roman" pitchFamily="18" charset="0"/>
              </a:rPr>
              <a:t>NJR Foundation, a registered trust, was established in the year 2003 in memory of Shri </a:t>
            </a:r>
            <a:r>
              <a:rPr lang="en-US" sz="2000" dirty="0" err="1" smtClean="0">
                <a:cs typeface="Times New Roman" pitchFamily="18" charset="0"/>
              </a:rPr>
              <a:t>Navdeep</a:t>
            </a:r>
            <a:r>
              <a:rPr lang="en-US" sz="2000" dirty="0" smtClean="0">
                <a:cs typeface="Times New Roman" pitchFamily="18" charset="0"/>
              </a:rPr>
              <a:t> </a:t>
            </a:r>
            <a:r>
              <a:rPr lang="en-US" sz="2000" dirty="0" err="1" smtClean="0">
                <a:cs typeface="Times New Roman" pitchFamily="18" charset="0"/>
              </a:rPr>
              <a:t>Ranawat</a:t>
            </a:r>
            <a:r>
              <a:rPr lang="en-US" sz="2000" dirty="0" smtClean="0">
                <a:cs typeface="Times New Roman" pitchFamily="18" charset="0"/>
              </a:rPr>
              <a:t> and Shri </a:t>
            </a:r>
            <a:r>
              <a:rPr lang="en-US" sz="2000" dirty="0" err="1" smtClean="0">
                <a:cs typeface="Times New Roman" pitchFamily="18" charset="0"/>
              </a:rPr>
              <a:t>Jitendra</a:t>
            </a:r>
            <a:r>
              <a:rPr lang="en-US" sz="2000" dirty="0" smtClean="0">
                <a:cs typeface="Times New Roman" pitchFamily="18" charset="0"/>
              </a:rPr>
              <a:t> </a:t>
            </a:r>
            <a:r>
              <a:rPr lang="en-US" sz="2000" dirty="0" err="1" smtClean="0">
                <a:cs typeface="Times New Roman" pitchFamily="18" charset="0"/>
              </a:rPr>
              <a:t>Ranawat</a:t>
            </a:r>
            <a:r>
              <a:rPr lang="en-US" sz="2000" dirty="0" smtClean="0">
                <a:cs typeface="Times New Roman" pitchFamily="18" charset="0"/>
              </a:rPr>
              <a:t> by Mrs. </a:t>
            </a:r>
            <a:r>
              <a:rPr lang="en-US" sz="2000" dirty="0" err="1" smtClean="0">
                <a:cs typeface="Times New Roman" pitchFamily="18" charset="0"/>
              </a:rPr>
              <a:t>Meera</a:t>
            </a:r>
            <a:r>
              <a:rPr lang="en-US" sz="2000" dirty="0" smtClean="0">
                <a:cs typeface="Times New Roman" pitchFamily="18" charset="0"/>
              </a:rPr>
              <a:t> </a:t>
            </a:r>
            <a:r>
              <a:rPr lang="en-US" sz="2000" dirty="0" err="1" smtClean="0">
                <a:cs typeface="Times New Roman" pitchFamily="18" charset="0"/>
              </a:rPr>
              <a:t>Ranawat</a:t>
            </a:r>
            <a:r>
              <a:rPr lang="en-US" sz="2000" dirty="0" smtClean="0">
                <a:cs typeface="Times New Roman" pitchFamily="18" charset="0"/>
              </a:rPr>
              <a:t> and Mr. Raj </a:t>
            </a:r>
            <a:r>
              <a:rPr lang="en-US" sz="2000" dirty="0" err="1" smtClean="0">
                <a:cs typeface="Times New Roman" pitchFamily="18" charset="0"/>
              </a:rPr>
              <a:t>Shekhar</a:t>
            </a:r>
            <a:r>
              <a:rPr lang="en-US" sz="2000" dirty="0" smtClean="0">
                <a:cs typeface="Times New Roman" pitchFamily="18" charset="0"/>
              </a:rPr>
              <a:t> </a:t>
            </a:r>
            <a:r>
              <a:rPr lang="en-US" sz="2000" dirty="0" err="1" smtClean="0">
                <a:cs typeface="Times New Roman" pitchFamily="18" charset="0"/>
              </a:rPr>
              <a:t>Vyas</a:t>
            </a:r>
            <a:r>
              <a:rPr lang="en-US" sz="2000" dirty="0" smtClean="0">
                <a:cs typeface="Times New Roman" pitchFamily="18" charset="0"/>
              </a:rPr>
              <a:t>, an alumnus of BITS, </a:t>
            </a:r>
            <a:r>
              <a:rPr lang="en-US" sz="2000" dirty="0" err="1" smtClean="0">
                <a:cs typeface="Times New Roman" pitchFamily="18" charset="0"/>
              </a:rPr>
              <a:t>Pilani</a:t>
            </a:r>
            <a:r>
              <a:rPr lang="en-US" sz="2000" dirty="0" smtClean="0">
                <a:cs typeface="Times New Roman" pitchFamily="18" charset="0"/>
              </a:rPr>
              <a:t> having more than 25 years of experience with Tata group and as Techno entrepreneur. Nine more highly qualified trustees with vast experience in the field of law, administration, finance </a:t>
            </a:r>
            <a:r>
              <a:rPr lang="en-US" sz="2000" b="1" dirty="0" smtClean="0">
                <a:solidFill>
                  <a:schemeClr val="accent3">
                    <a:lumMod val="75000"/>
                  </a:schemeClr>
                </a:solidFill>
                <a:cs typeface="Times New Roman" pitchFamily="18" charset="0"/>
                <a:hlinkClick r:id="rId2"/>
              </a:rPr>
              <a:t>research papers writing</a:t>
            </a:r>
            <a:r>
              <a:rPr lang="en-US" sz="2000" dirty="0" smtClean="0">
                <a:cs typeface="Times New Roman" pitchFamily="18" charset="0"/>
              </a:rPr>
              <a:t> and business were inducted subsequently.</a:t>
            </a:r>
          </a:p>
          <a:p>
            <a:pPr algn="just" fontAlgn="base">
              <a:buFont typeface="Wingdings" pitchFamily="2" charset="2"/>
              <a:buChar char="Ø"/>
            </a:pPr>
            <a:r>
              <a:rPr lang="en-US" sz="2000" dirty="0" smtClean="0">
                <a:cs typeface="Times New Roman" pitchFamily="18" charset="0"/>
              </a:rPr>
              <a:t>Techno NJR was set up with a vision of providing international level engineering education to students of Udaipur so that they do not have to travel to Bangalore, Pane, Jaipur for good engineering education.</a:t>
            </a:r>
            <a:endParaRPr lang="en-US" sz="2000" dirty="0">
              <a:solidFill>
                <a:srgbClr val="7030A0"/>
              </a:solidFill>
              <a:cs typeface="Times New Roman" pitchFamily="18" charset="0"/>
            </a:endParaRPr>
          </a:p>
        </p:txBody>
      </p:sp>
      <p:pic>
        <p:nvPicPr>
          <p:cNvPr id="4" name="Picture 3" descr="100px-VBS"/>
          <p:cNvPicPr/>
          <p:nvPr/>
        </p:nvPicPr>
        <p:blipFill>
          <a:blip r:embed="rId3"/>
          <a:stretch>
            <a:fillRect/>
          </a:stretch>
        </p:blipFill>
        <p:spPr bwMode="auto">
          <a:xfrm>
            <a:off x="609600" y="838200"/>
            <a:ext cx="1603667" cy="14962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ppt_x</p:attrName>
                                        </p:attrNameLst>
                                      </p:cBhvr>
                                      <p:tavLst>
                                        <p:tav tm="0">
                                          <p:val>
                                            <p:strVal val="#ppt_x"/>
                                          </p:val>
                                        </p:tav>
                                        <p:tav tm="100000">
                                          <p:val>
                                            <p:strVal val="#ppt_x"/>
                                          </p:val>
                                        </p:tav>
                                      </p:tavLst>
                                    </p:anim>
                                    <p:anim calcmode="lin" valueType="num">
                                      <p:cBhvr>
                                        <p:cTn id="13" dur="2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500"/>
                                        <p:tgtEl>
                                          <p:spTgt spid="3"/>
                                        </p:tgtEl>
                                      </p:cBhvr>
                                    </p:animEffect>
                                    <p:anim calcmode="lin" valueType="num">
                                      <p:cBhvr>
                                        <p:cTn id="18" dur="1500" fill="hold"/>
                                        <p:tgtEl>
                                          <p:spTgt spid="3"/>
                                        </p:tgtEl>
                                        <p:attrNameLst>
                                          <p:attrName>ppt_x</p:attrName>
                                        </p:attrNameLst>
                                      </p:cBhvr>
                                      <p:tavLst>
                                        <p:tav tm="0">
                                          <p:val>
                                            <p:strVal val="#ppt_x"/>
                                          </p:val>
                                        </p:tav>
                                        <p:tav tm="100000">
                                          <p:val>
                                            <p:strVal val="#ppt_x"/>
                                          </p:val>
                                        </p:tav>
                                      </p:tavLst>
                                    </p:anim>
                                    <p:anim calcmode="lin" valueType="num">
                                      <p:cBhvr>
                                        <p:cTn id="19" dur="1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Login Page</a:t>
            </a:r>
            <a:endParaRPr lang="en-US" dirty="0">
              <a:effectLst>
                <a:outerShdw blurRad="38100" dist="38100" dir="2700000" algn="tl">
                  <a:srgbClr val="000000">
                    <a:alpha val="43137"/>
                  </a:srgbClr>
                </a:outerShdw>
              </a:effectLst>
            </a:endParaRPr>
          </a:p>
        </p:txBody>
      </p:sp>
      <p:pic>
        <p:nvPicPr>
          <p:cNvPr id="6" name="Picture Placeholder 4"/>
          <p:cNvPicPr>
            <a:picLocks noChangeAspect="1"/>
          </p:cNvPicPr>
          <p:nvPr/>
        </p:nvPicPr>
        <p:blipFill>
          <a:blip r:embed="rId2">
            <a:extLst>
              <a:ext uri="{28A0092B-C50C-407E-A947-70E740481C1C}">
                <a14:useLocalDpi xmlns="" xmlns:a14="http://schemas.microsoft.com/office/drawing/2010/main" val="0"/>
              </a:ext>
            </a:extLst>
          </a:blip>
          <a:srcRect t="2857" b="2857"/>
          <a:stretch>
            <a:fillRect/>
          </a:stretch>
        </p:blipFill>
        <p:spPr>
          <a:xfrm>
            <a:off x="457201" y="1752600"/>
            <a:ext cx="8305799" cy="4724400"/>
          </a:xfrm>
          <a:prstGeom prst="rect">
            <a:avLst/>
          </a:prstGeom>
        </p:spPr>
      </p:pic>
    </p:spTree>
    <p:extLst>
      <p:ext uri="{BB962C8B-B14F-4D97-AF65-F5344CB8AC3E}">
        <p14:creationId xmlns="" xmlns:p14="http://schemas.microsoft.com/office/powerpoint/2010/main" val="1295462696"/>
      </p:ext>
    </p:extLst>
  </p:cSld>
  <p:clrMapOvr>
    <a:masterClrMapping/>
  </p:clrMapOvr>
  <mc:AlternateContent xmlns:mc="http://schemas.openxmlformats.org/markup-compatibility/2006">
    <mc:Choice xmlns=""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Admin Panel</a:t>
            </a:r>
            <a:endParaRPr lang="en-US" dirty="0">
              <a:effectLst>
                <a:outerShdw blurRad="38100" dist="38100" dir="2700000" algn="tl">
                  <a:srgbClr val="000000">
                    <a:alpha val="43137"/>
                  </a:srgbClr>
                </a:outerShdw>
              </a:effectLst>
            </a:endParaRPr>
          </a:p>
        </p:txBody>
      </p:sp>
      <p:pic>
        <p:nvPicPr>
          <p:cNvPr id="3075" name="Picture 3" descr="C:\Users\computer\Documents\Downloads\Techno Projects\images\IMG-20200707-WA0001.jpg"/>
          <p:cNvPicPr>
            <a:picLocks noChangeAspect="1" noChangeArrowheads="1"/>
          </p:cNvPicPr>
          <p:nvPr/>
        </p:nvPicPr>
        <p:blipFill>
          <a:blip r:embed="rId2"/>
          <a:srcRect/>
          <a:stretch>
            <a:fillRect/>
          </a:stretch>
        </p:blipFill>
        <p:spPr bwMode="auto">
          <a:xfrm>
            <a:off x="457200" y="1752600"/>
            <a:ext cx="8229600" cy="4648200"/>
          </a:xfrm>
          <a:prstGeom prst="rect">
            <a:avLst/>
          </a:prstGeom>
          <a:noFill/>
        </p:spPr>
      </p:pic>
    </p:spTree>
    <p:extLst>
      <p:ext uri="{BB962C8B-B14F-4D97-AF65-F5344CB8AC3E}">
        <p14:creationId xmlns="" xmlns:p14="http://schemas.microsoft.com/office/powerpoint/2010/main" val="288146960"/>
      </p:ext>
    </p:extLst>
  </p:cSld>
  <p:clrMapOvr>
    <a:masterClrMapping/>
  </p:clrMapOvr>
  <mc:AlternateContent xmlns:mc="http://schemas.openxmlformats.org/markup-compatibility/2006">
    <mc:Choice xmlns=""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38200"/>
            <a:ext cx="8305800" cy="685800"/>
          </a:xfrm>
        </p:spPr>
        <p:txBody>
          <a:bodyPr>
            <a:noAutofit/>
          </a:bodyPr>
          <a:lstStyle/>
          <a:p>
            <a:r>
              <a:rPr lang="en-US" dirty="0" smtClean="0">
                <a:effectLst>
                  <a:outerShdw blurRad="38100" dist="38100" dir="2700000" algn="tl">
                    <a:srgbClr val="000000">
                      <a:alpha val="43137"/>
                    </a:srgbClr>
                  </a:outerShdw>
                </a:effectLst>
              </a:rPr>
              <a:t>Contact Us Page</a:t>
            </a:r>
            <a:endParaRPr lang="en-US" dirty="0">
              <a:effectLst>
                <a:outerShdw blurRad="38100" dist="38100" dir="2700000" algn="tl">
                  <a:srgbClr val="000000">
                    <a:alpha val="43137"/>
                  </a:srgbClr>
                </a:outerShdw>
              </a:effectLst>
            </a:endParaRPr>
          </a:p>
        </p:txBody>
      </p:sp>
      <p:pic>
        <p:nvPicPr>
          <p:cNvPr id="9" name="Picture 2" descr="C:\Users\computer\Documents\Downloads\Techno Projects\images\contact us.png"/>
          <p:cNvPicPr>
            <a:picLocks noChangeAspect="1" noChangeArrowheads="1"/>
          </p:cNvPicPr>
          <p:nvPr/>
        </p:nvPicPr>
        <p:blipFill>
          <a:blip r:embed="rId2"/>
          <a:srcRect/>
          <a:stretch>
            <a:fillRect/>
          </a:stretch>
        </p:blipFill>
        <p:spPr bwMode="auto">
          <a:xfrm>
            <a:off x="533400" y="1600200"/>
            <a:ext cx="8153400" cy="4876800"/>
          </a:xfrm>
          <a:prstGeom prst="rect">
            <a:avLst/>
          </a:prstGeom>
          <a:noFill/>
        </p:spPr>
      </p:pic>
    </p:spTree>
    <p:extLst>
      <p:ext uri="{BB962C8B-B14F-4D97-AF65-F5344CB8AC3E}">
        <p14:creationId xmlns="" xmlns:p14="http://schemas.microsoft.com/office/powerpoint/2010/main" val="385593050"/>
      </p:ext>
    </p:extLst>
  </p:cSld>
  <p:clrMapOvr>
    <a:masterClrMapping/>
  </p:clrMapOvr>
  <mc:AlternateContent xmlns:mc="http://schemas.openxmlformats.org/markup-compatibility/2006">
    <mc:Choice xmlns="" xmlns:p14="http://schemas.microsoft.com/office/powerpoint/2010/main"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Contact Details</a:t>
            </a:r>
            <a:endParaRPr lang="en-US" dirty="0">
              <a:effectLst>
                <a:outerShdw blurRad="38100" dist="38100" dir="2700000" algn="tl">
                  <a:srgbClr val="000000">
                    <a:alpha val="43137"/>
                  </a:srgbClr>
                </a:outerShdw>
              </a:effectLst>
            </a:endParaRPr>
          </a:p>
        </p:txBody>
      </p:sp>
      <p:pic>
        <p:nvPicPr>
          <p:cNvPr id="4099" name="Picture 3" descr="C:\Users\computer\Documents\Downloads\Techno Projects\images\IMG-20200707-WA0002.jpg"/>
          <p:cNvPicPr>
            <a:picLocks noChangeAspect="1" noChangeArrowheads="1"/>
          </p:cNvPicPr>
          <p:nvPr/>
        </p:nvPicPr>
        <p:blipFill>
          <a:blip r:embed="rId2"/>
          <a:srcRect/>
          <a:stretch>
            <a:fillRect/>
          </a:stretch>
        </p:blipFill>
        <p:spPr bwMode="auto">
          <a:xfrm>
            <a:off x="533400" y="1828800"/>
            <a:ext cx="8153400" cy="4572000"/>
          </a:xfrm>
          <a:prstGeom prst="rect">
            <a:avLst/>
          </a:prstGeom>
          <a:noFill/>
        </p:spPr>
      </p:pic>
    </p:spTree>
    <p:extLst>
      <p:ext uri="{BB962C8B-B14F-4D97-AF65-F5344CB8AC3E}">
        <p14:creationId xmlns="" xmlns:p14="http://schemas.microsoft.com/office/powerpoint/2010/main" val="1800421695"/>
      </p:ext>
    </p:extLst>
  </p:cSld>
  <p:clrMapOvr>
    <a:masterClrMapping/>
  </p:clrMapOvr>
  <mc:AlternateContent xmlns:mc="http://schemas.openxmlformats.org/markup-compatibility/2006">
    <mc:Choice xmlns=""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you-wallpaper.jpg"/>
          <p:cNvPicPr>
            <a:picLocks noChangeAspect="1"/>
          </p:cNvPicPr>
          <p:nvPr/>
        </p:nvPicPr>
        <p:blipFill>
          <a:blip r:embed="rId2"/>
          <a:stretch>
            <a:fillRect/>
          </a:stretch>
        </p:blipFill>
        <p:spPr>
          <a:xfrm>
            <a:off x="381000" y="990600"/>
            <a:ext cx="8305800" cy="5486400"/>
          </a:xfrm>
          <a:prstGeom prst="rect">
            <a:avLst/>
          </a:prstGeom>
        </p:spPr>
      </p:pic>
    </p:spTree>
    <p:extLst>
      <p:ext uri="{BB962C8B-B14F-4D97-AF65-F5344CB8AC3E}">
        <p14:creationId xmlns="" xmlns:p14="http://schemas.microsoft.com/office/powerpoint/2010/main" val="2948259308"/>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077200" cy="685800"/>
          </a:xfrm>
        </p:spPr>
        <p:txBody>
          <a:bodyPr>
            <a:noAutofit/>
          </a:bodyPr>
          <a:lstStyle/>
          <a:p>
            <a:pPr algn="just"/>
            <a:r>
              <a:rPr lang="en-US" dirty="0" err="1" smtClean="0">
                <a:effectLst>
                  <a:outerShdw blurRad="38100" dist="38100" dir="2700000" algn="tl">
                    <a:srgbClr val="000000">
                      <a:alpha val="43137"/>
                    </a:srgbClr>
                  </a:outerShdw>
                </a:effectLst>
              </a:rPr>
              <a:t>Grras</a:t>
            </a:r>
            <a:r>
              <a:rPr lang="en-US" dirty="0" smtClean="0">
                <a:effectLst>
                  <a:outerShdw blurRad="38100" dist="38100" dir="2700000" algn="tl">
                    <a:srgbClr val="000000">
                      <a:alpha val="43137"/>
                    </a:srgbClr>
                  </a:outerShdw>
                </a:effectLst>
              </a:rPr>
              <a:t> Solution Pvt. Ltd.</a:t>
            </a:r>
            <a:endParaRPr lang="en-US" dirty="0">
              <a:effectLst>
                <a:outerShdw blurRad="38100" dist="38100" dir="2700000" algn="tl">
                  <a:srgbClr val="000000">
                    <a:alpha val="43137"/>
                  </a:srgbClr>
                </a:outerShdw>
              </a:effectLst>
            </a:endParaRPr>
          </a:p>
        </p:txBody>
      </p:sp>
      <p:sp>
        <p:nvSpPr>
          <p:cNvPr id="5" name="TextBox 4"/>
          <p:cNvSpPr txBox="1"/>
          <p:nvPr/>
        </p:nvSpPr>
        <p:spPr>
          <a:xfrm>
            <a:off x="304800" y="4343400"/>
            <a:ext cx="8458200" cy="2554545"/>
          </a:xfrm>
          <a:prstGeom prst="rect">
            <a:avLst/>
          </a:prstGeom>
          <a:noFill/>
        </p:spPr>
        <p:txBody>
          <a:bodyPr wrap="square" rtlCol="0">
            <a:spAutoFit/>
          </a:bodyPr>
          <a:lstStyle/>
          <a:p>
            <a:pPr algn="just"/>
            <a:r>
              <a:rPr lang="en-US" sz="2000" dirty="0" smtClean="0"/>
              <a:t>GRRAS Solutions specializes in the domain of Red Hat Linux training, AWS Cloud Computing, Digital Marketing, Python, Website Design &amp; Development, </a:t>
            </a:r>
            <a:r>
              <a:rPr lang="en-US" sz="2000" dirty="0" err="1" smtClean="0"/>
              <a:t>Bigdata</a:t>
            </a:r>
            <a:r>
              <a:rPr lang="en-US" sz="2000" dirty="0" smtClean="0"/>
              <a:t> </a:t>
            </a:r>
            <a:r>
              <a:rPr lang="en-US" sz="2000" dirty="0" err="1" smtClean="0"/>
              <a:t>haddop</a:t>
            </a:r>
            <a:r>
              <a:rPr lang="en-US" sz="2000" dirty="0" smtClean="0"/>
              <a:t> for In-house training, Industrial/Internship training, Online Learning and Corporate Training. Being an authorized and renowned partner of Red Hat since 2008, from last 12 years we hold special badge of honor for providing excellent business and learning facility across India. We also have our own Pearson VUE examination center, Red hat Authorized Centre &amp; </a:t>
            </a:r>
            <a:r>
              <a:rPr lang="en-US" sz="2000" dirty="0" err="1" smtClean="0"/>
              <a:t>Kryterion</a:t>
            </a:r>
            <a:r>
              <a:rPr lang="en-US" sz="2000" dirty="0" smtClean="0"/>
              <a:t> Authorized Testing Center.</a:t>
            </a:r>
            <a:endParaRPr lang="en-US" sz="2000" dirty="0">
              <a:ea typeface="Arial Unicode MS" pitchFamily="34" charset="-128"/>
              <a:cs typeface="Andalus" pitchFamily="18" charset="-78"/>
            </a:endParaRPr>
          </a:p>
        </p:txBody>
      </p:sp>
      <p:pic>
        <p:nvPicPr>
          <p:cNvPr id="5122" name="Picture 2"/>
          <p:cNvPicPr>
            <a:picLocks noGrp="1" noChangeAspect="1" noChangeArrowheads="1"/>
          </p:cNvPicPr>
          <p:nvPr>
            <p:ph idx="1"/>
          </p:nvPr>
        </p:nvPicPr>
        <p:blipFill>
          <a:blip r:embed="rId2"/>
          <a:srcRect/>
          <a:stretch>
            <a:fillRect/>
          </a:stretch>
        </p:blipFill>
        <p:spPr bwMode="auto">
          <a:xfrm>
            <a:off x="381000" y="1676400"/>
            <a:ext cx="8305800" cy="2590800"/>
          </a:xfrm>
          <a:prstGeom prst="rect">
            <a:avLst/>
          </a:prstGeom>
          <a:noFill/>
          <a:ln w="9525">
            <a:noFill/>
            <a:miter lim="800000"/>
            <a:headEnd/>
            <a:tailEnd/>
          </a:ln>
          <a:effectLst/>
        </p:spPr>
      </p:pic>
    </p:spTree>
    <p:extLst>
      <p:ext uri="{BB962C8B-B14F-4D97-AF65-F5344CB8AC3E}">
        <p14:creationId xmlns="" xmlns:p14="http://schemas.microsoft.com/office/powerpoint/2010/main" val="3469393420"/>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 xmlns:a14="http://schemas.microsoft.com/office/drawing/2010/main" val="0"/>
              </a:ext>
            </a:extLst>
          </a:blip>
          <a:stretch>
            <a:fillRect/>
          </a:stretch>
        </p:blipFill>
        <p:spPr>
          <a:xfrm>
            <a:off x="533400" y="1676400"/>
            <a:ext cx="8001000" cy="1981200"/>
          </a:xfrm>
          <a:prstGeom prst="rect">
            <a:avLst/>
          </a:prstGeom>
          <a:ln>
            <a:solidFill>
              <a:schemeClr val="tx1"/>
            </a:solidFill>
            <a:prstDash val="solid"/>
          </a:ln>
        </p:spPr>
      </p:pic>
      <p:sp>
        <p:nvSpPr>
          <p:cNvPr id="7" name="TextBox 6"/>
          <p:cNvSpPr txBox="1"/>
          <p:nvPr/>
        </p:nvSpPr>
        <p:spPr>
          <a:xfrm>
            <a:off x="381000" y="3733800"/>
            <a:ext cx="8305800" cy="1569660"/>
          </a:xfrm>
          <a:prstGeom prst="rect">
            <a:avLst/>
          </a:prstGeom>
          <a:noFill/>
        </p:spPr>
        <p:txBody>
          <a:bodyPr wrap="square" rtlCol="0">
            <a:spAutoFit/>
          </a:bodyPr>
          <a:lstStyle/>
          <a:p>
            <a:pPr algn="just"/>
            <a:r>
              <a:rPr lang="en-US" sz="2200" b="1" dirty="0" smtClean="0"/>
              <a:t>Web Design-</a:t>
            </a:r>
            <a:r>
              <a:rPr lang="en-US" sz="2000" b="1" dirty="0" smtClean="0"/>
              <a:t> </a:t>
            </a:r>
            <a:r>
              <a:rPr lang="en-US" dirty="0" smtClean="0"/>
              <a:t>Prepare </a:t>
            </a:r>
            <a:r>
              <a:rPr lang="en-US" dirty="0"/>
              <a:t>for a career as a professional website designer crafting the look, layout, and organization of </a:t>
            </a:r>
            <a:r>
              <a:rPr lang="en-US" dirty="0" smtClean="0"/>
              <a:t>websites. </a:t>
            </a:r>
            <a:r>
              <a:rPr lang="en-US" dirty="0"/>
              <a:t>The applications and concepts for this emphasis include HTML, Dynamic html, Photoshop, CSS, jquery, flash, Dreamweaver, style sheets, information architecture and graphical design concepts</a:t>
            </a:r>
            <a:r>
              <a:rPr lang="en-US" dirty="0" smtClean="0"/>
              <a:t>.</a:t>
            </a:r>
            <a:r>
              <a:rPr lang="en-US" b="1" dirty="0" smtClean="0"/>
              <a:t> </a:t>
            </a:r>
            <a:endParaRPr lang="en-US" b="1" dirty="0"/>
          </a:p>
        </p:txBody>
      </p:sp>
      <p:sp>
        <p:nvSpPr>
          <p:cNvPr id="8" name="TextBox 7"/>
          <p:cNvSpPr txBox="1"/>
          <p:nvPr/>
        </p:nvSpPr>
        <p:spPr>
          <a:xfrm>
            <a:off x="381000" y="5257800"/>
            <a:ext cx="8305800" cy="1292662"/>
          </a:xfrm>
          <a:prstGeom prst="rect">
            <a:avLst/>
          </a:prstGeom>
          <a:noFill/>
        </p:spPr>
        <p:txBody>
          <a:bodyPr wrap="square" rtlCol="0">
            <a:spAutoFit/>
          </a:bodyPr>
          <a:lstStyle/>
          <a:p>
            <a:pPr algn="just"/>
            <a:r>
              <a:rPr lang="en-US" sz="2200" b="1" dirty="0" smtClean="0"/>
              <a:t>Web Development- </a:t>
            </a:r>
            <a:r>
              <a:rPr lang="en-US" dirty="0"/>
              <a:t>The applications and technologies for this emphasis include web design techniques and also development programming tools like </a:t>
            </a:r>
            <a:r>
              <a:rPr lang="en-US" dirty="0" smtClean="0"/>
              <a:t>Bootstrap, Node.js, Angular Js, MongoDB, Express.js, </a:t>
            </a:r>
            <a:r>
              <a:rPr lang="en-US" dirty="0"/>
              <a:t>Crystal report, domain registration, web hosting and many other web development tools</a:t>
            </a:r>
            <a:r>
              <a:rPr lang="en-US" dirty="0" smtClean="0"/>
              <a:t>.</a:t>
            </a:r>
            <a:endParaRPr lang="en-US" dirty="0"/>
          </a:p>
        </p:txBody>
      </p:sp>
      <p:sp>
        <p:nvSpPr>
          <p:cNvPr id="6" name="Title 1"/>
          <p:cNvSpPr>
            <a:spLocks noGrp="1"/>
          </p:cNvSpPr>
          <p:nvPr>
            <p:ph type="title"/>
          </p:nvPr>
        </p:nvSpPr>
        <p:spPr>
          <a:xfrm>
            <a:off x="533400" y="838200"/>
            <a:ext cx="8001000" cy="685800"/>
          </a:xfrm>
        </p:spPr>
        <p:txBody>
          <a:bodyPr>
            <a:noAutofit/>
          </a:bodyPr>
          <a:lstStyle/>
          <a:p>
            <a:pPr algn="just"/>
            <a:r>
              <a:rPr lang="en-US" dirty="0" smtClean="0">
                <a:effectLst>
                  <a:outerShdw blurRad="38100" dist="38100" dir="2700000" algn="tl">
                    <a:srgbClr val="000000">
                      <a:alpha val="43137"/>
                    </a:srgbClr>
                  </a:outerShdw>
                </a:effectLst>
              </a:rPr>
              <a:t>Technologies</a:t>
            </a:r>
            <a:endParaRPr lang="en-US"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87631870"/>
      </p:ext>
    </p:extLst>
  </p:cSld>
  <p:clrMapOvr>
    <a:masterClrMapping/>
  </p:clrMapOvr>
  <mc:AlternateContent xmlns:mc="http://schemas.openxmlformats.org/markup-compatibility/2006">
    <mc:Choice xmlns="" xmlns:p14="http://schemas.microsoft.com/office/powerpoint/2010/main" Requires="p14">
      <p:transition spd="slow" p14:dur="125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001000" cy="704088"/>
          </a:xfrm>
        </p:spPr>
        <p:txBody>
          <a:bodyPr>
            <a:noAutofit/>
          </a:bodyPr>
          <a:lstStyle/>
          <a:p>
            <a:pPr algn="just"/>
            <a:r>
              <a:rPr lang="en-US" dirty="0" smtClean="0">
                <a:effectLst>
                  <a:outerShdw blurRad="38100" dist="38100" dir="2700000" algn="tl">
                    <a:srgbClr val="000000">
                      <a:alpha val="43137"/>
                    </a:srgbClr>
                  </a:outerShdw>
                </a:effectLst>
              </a:rPr>
              <a:t>Why Choose </a:t>
            </a:r>
            <a:r>
              <a:rPr lang="en-US" dirty="0" err="1" smtClean="0">
                <a:effectLst>
                  <a:outerShdw blurRad="38100" dist="38100" dir="2700000" algn="tl">
                    <a:srgbClr val="000000">
                      <a:alpha val="43137"/>
                    </a:srgbClr>
                  </a:outerShdw>
                </a:effectLst>
              </a:rPr>
              <a:t>Grras</a:t>
            </a:r>
            <a:endParaRPr lang="en-US" dirty="0">
              <a:effectLst>
                <a:outerShdw blurRad="38100" dist="38100" dir="2700000" algn="tl">
                  <a:srgbClr val="000000">
                    <a:alpha val="43137"/>
                  </a:srgbClr>
                </a:outerShdw>
              </a:effectLst>
            </a:endParaRPr>
          </a:p>
        </p:txBody>
      </p:sp>
      <p:pic>
        <p:nvPicPr>
          <p:cNvPr id="4" name="Picture 3"/>
          <p:cNvPicPr/>
          <p:nvPr/>
        </p:nvPicPr>
        <p:blipFill>
          <a:blip r:embed="rId2" cstate="print">
            <a:extLst>
              <a:ext uri="{28A0092B-C50C-407E-A947-70E740481C1C}">
                <a14:useLocalDpi xmlns="" xmlns:a14="http://schemas.microsoft.com/office/drawing/2010/main" val="0"/>
              </a:ext>
            </a:extLst>
          </a:blip>
          <a:stretch>
            <a:fillRect/>
          </a:stretch>
        </p:blipFill>
        <p:spPr>
          <a:xfrm>
            <a:off x="533400" y="3124200"/>
            <a:ext cx="8077200" cy="3048000"/>
          </a:xfrm>
          <a:prstGeom prst="rect">
            <a:avLst/>
          </a:prstGeom>
          <a:ln>
            <a:solidFill>
              <a:schemeClr val="tx1"/>
            </a:solidFill>
            <a:prstDash val="solid"/>
          </a:ln>
        </p:spPr>
      </p:pic>
      <p:sp>
        <p:nvSpPr>
          <p:cNvPr id="8" name="Rectangle 7"/>
          <p:cNvSpPr/>
          <p:nvPr/>
        </p:nvSpPr>
        <p:spPr>
          <a:xfrm>
            <a:off x="457200" y="1600200"/>
            <a:ext cx="8229600" cy="1323439"/>
          </a:xfrm>
          <a:prstGeom prst="rect">
            <a:avLst/>
          </a:prstGeom>
        </p:spPr>
        <p:txBody>
          <a:bodyPr wrap="square">
            <a:spAutoFit/>
          </a:bodyPr>
          <a:lstStyle/>
          <a:p>
            <a:pPr algn="just"/>
            <a:r>
              <a:rPr lang="en-US" sz="2000" dirty="0" smtClean="0"/>
              <a:t>GRRAS provides proven training content through a combination of delivery model and vivid customer experience. Spread across 12 cities across the nation, our company has assisted over Six thousand working professionals in kick starting their career.</a:t>
            </a:r>
            <a:endParaRPr lang="en-US" sz="2000" dirty="0"/>
          </a:p>
        </p:txBody>
      </p:sp>
    </p:spTree>
    <p:extLst>
      <p:ext uri="{BB962C8B-B14F-4D97-AF65-F5344CB8AC3E}">
        <p14:creationId xmlns="" xmlns:p14="http://schemas.microsoft.com/office/powerpoint/2010/main" val="3982185469"/>
      </p:ext>
    </p:extLst>
  </p:cSld>
  <p:clrMapOvr>
    <a:masterClrMapping/>
  </p:clrMapOvr>
  <mc:AlternateContent xmlns:mc="http://schemas.openxmlformats.org/markup-compatibility/2006">
    <mc:Choice xmlns="" xmlns:p14="http://schemas.microsoft.com/office/powerpoint/2010/main" Requires="p14">
      <p:transition spd="slow" p14:dur="15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762000"/>
          </a:xfrm>
        </p:spPr>
        <p:txBody>
          <a:bodyPr>
            <a:noAutofit/>
          </a:bodyPr>
          <a:lstStyle/>
          <a:p>
            <a:pPr algn="just"/>
            <a:r>
              <a:rPr lang="en-US" dirty="0" smtClean="0">
                <a:effectLst>
                  <a:outerShdw blurRad="38100" dist="38100" dir="2700000" algn="tl">
                    <a:srgbClr val="000000">
                      <a:alpha val="43137"/>
                    </a:srgbClr>
                  </a:outerShdw>
                </a:effectLst>
              </a:rPr>
              <a:t>Node.js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828801"/>
            <a:ext cx="8077200" cy="3200400"/>
          </a:xfrm>
        </p:spPr>
        <p:txBody>
          <a:bodyPr>
            <a:normAutofit/>
          </a:bodyPr>
          <a:lstStyle/>
          <a:p>
            <a:pPr marL="0" indent="0" algn="just">
              <a:lnSpc>
                <a:spcPct val="110000"/>
              </a:lnSpc>
              <a:buNone/>
            </a:pPr>
            <a:r>
              <a:rPr lang="en-US" sz="2000" dirty="0" smtClean="0"/>
              <a:t>Node.js is a server-side platform built on Google Chrome's JavaScript Engine (V8 Engine). Node.js was developed by Ryan Dahl in 2009 and its latest version is v0.10.36 Node.js is an open source, cross-platform runtime environment for developing server-side and networking applications. Node.js applications are written in JavaScript, and can be run within the Node.js runtime on OS X, Microsoft Windows, and Linux. Node.js also provides a rich library of various JavaScript modules which simplifies the development of web applications using Node.js to a great extent.</a:t>
            </a:r>
            <a:endParaRPr lang="en-US" sz="2000" dirty="0"/>
          </a:p>
        </p:txBody>
      </p:sp>
    </p:spTree>
    <p:extLst>
      <p:ext uri="{BB962C8B-B14F-4D97-AF65-F5344CB8AC3E}">
        <p14:creationId xmlns="" xmlns:p14="http://schemas.microsoft.com/office/powerpoint/2010/main" val="2620396192"/>
      </p:ext>
    </p:extLst>
  </p:cSld>
  <p:clrMapOvr>
    <a:masterClrMapping/>
  </p:clrMapOvr>
  <mc:AlternateContent xmlns:mc="http://schemas.openxmlformats.org/markup-compatibility/2006">
    <mc:Choice xmlns="" xmlns:p14="http://schemas.microsoft.com/office/powerpoint/2010/main"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7924800" cy="780288"/>
          </a:xfrm>
        </p:spPr>
        <p:txBody>
          <a:bodyPr>
            <a:noAutofit/>
          </a:bodyPr>
          <a:lstStyle/>
          <a:p>
            <a:pPr algn="just"/>
            <a:r>
              <a:rPr lang="en-US" dirty="0" smtClean="0">
                <a:effectLst>
                  <a:outerShdw blurRad="38100" dist="38100" dir="2700000" algn="tl">
                    <a:srgbClr val="000000">
                      <a:alpha val="43137"/>
                    </a:srgbClr>
                  </a:outerShdw>
                </a:effectLst>
              </a:rPr>
              <a:t>AngularJs</a:t>
            </a:r>
            <a:endParaRPr lang="en-US" dirty="0">
              <a:effectLst>
                <a:outerShdw blurRad="38100" dist="38100" dir="2700000" algn="tl">
                  <a:srgbClr val="000000">
                    <a:alpha val="43137"/>
                  </a:srgbClr>
                </a:outerShdw>
              </a:effectLst>
            </a:endParaRPr>
          </a:p>
        </p:txBody>
      </p:sp>
      <p:sp>
        <p:nvSpPr>
          <p:cNvPr id="5" name="Rectangle 4"/>
          <p:cNvSpPr/>
          <p:nvPr/>
        </p:nvSpPr>
        <p:spPr>
          <a:xfrm>
            <a:off x="457200" y="1981200"/>
            <a:ext cx="8153400" cy="1631216"/>
          </a:xfrm>
          <a:prstGeom prst="rect">
            <a:avLst/>
          </a:prstGeom>
        </p:spPr>
        <p:txBody>
          <a:bodyPr wrap="square">
            <a:spAutoFit/>
          </a:bodyPr>
          <a:lstStyle/>
          <a:p>
            <a:pPr algn="just"/>
            <a:r>
              <a:rPr lang="en-US" sz="2000" dirty="0" smtClean="0"/>
              <a:t>AngularJs is a very powerful JavaScript Framework. It is used in Single Page Application (SPA) projects. It extends HTML DOM with additional attributes and makes it more responsive to user actions. AngularJs is open source, completely free, and used by thousands of developers around the world. It is licensed under the Apache license version 2.0. </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990600"/>
            <a:ext cx="80010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rPr>
              <a:t>Express.js</a:t>
            </a:r>
          </a:p>
          <a:p>
            <a:pPr algn="just"/>
            <a:r>
              <a:rPr lang="en-US" sz="2000" dirty="0" smtClean="0"/>
              <a:t>Express is a minimal and flexible Node.js web application framework that provides a robust set of features to develop web and mobile applications. It facilitates the rapid development of Node based Web applications </a:t>
            </a:r>
            <a:endParaRPr lang="en-US" sz="2000" dirty="0"/>
          </a:p>
        </p:txBody>
      </p:sp>
      <p:sp>
        <p:nvSpPr>
          <p:cNvPr id="4" name="Rectangle 3"/>
          <p:cNvSpPr/>
          <p:nvPr/>
        </p:nvSpPr>
        <p:spPr>
          <a:xfrm>
            <a:off x="533400" y="3200400"/>
            <a:ext cx="80772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latin typeface="+mj-lt"/>
              </a:rPr>
              <a:t>MongoDB</a:t>
            </a:r>
          </a:p>
          <a:p>
            <a:pPr algn="just"/>
            <a:r>
              <a:rPr lang="en-US" sz="2000" dirty="0" smtClean="0"/>
              <a:t>MongoDB is an open-source document database and leading No SQL database. MongoDB is written in C++. This tutorial will give you great understanding on MongoDB concepts needed to create and deploy a highly scalable and performance-oriented database. </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32688"/>
          </a:xfrm>
        </p:spPr>
        <p:txBody>
          <a:bodyPr anchor="ctr">
            <a:normAutofit/>
          </a:bodyPr>
          <a:lstStyle/>
          <a:p>
            <a:pPr algn="just"/>
            <a:r>
              <a:rPr lang="en-US" dirty="0" smtClean="0">
                <a:effectLst>
                  <a:outerShdw blurRad="38100" dist="38100" dir="2700000" algn="tl">
                    <a:srgbClr val="000000">
                      <a:alpha val="43137"/>
                    </a:srgbClr>
                  </a:outerShdw>
                </a:effectLst>
              </a:rPr>
              <a:t>Front-End &amp; Back-End Tool</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gn="just"/>
            <a:r>
              <a:rPr lang="en-US" sz="2800" dirty="0" smtClean="0">
                <a:solidFill>
                  <a:schemeClr val="accent1">
                    <a:lumMod val="75000"/>
                  </a:schemeClr>
                </a:solidFill>
                <a:latin typeface="Arial Black" pitchFamily="34" charset="0"/>
              </a:rPr>
              <a:t>Front-End Tool:-</a:t>
            </a:r>
          </a:p>
          <a:p>
            <a:pPr marL="0" indent="0" algn="just">
              <a:buNone/>
            </a:pPr>
            <a:endParaRPr lang="en-US" sz="2000" dirty="0" smtClean="0">
              <a:latin typeface="Arial Black" pitchFamily="34" charset="0"/>
            </a:endParaRPr>
          </a:p>
          <a:p>
            <a:pPr marL="0" indent="0" algn="just">
              <a:buNone/>
            </a:pPr>
            <a:r>
              <a:rPr lang="en-US" sz="2800" dirty="0" smtClean="0">
                <a:latin typeface="Arial Rounded MT Bold" pitchFamily="34" charset="0"/>
              </a:rPr>
              <a:t>Visual Studio Code - </a:t>
            </a:r>
            <a:r>
              <a:rPr lang="en-US" sz="2000" dirty="0"/>
              <a:t>I</a:t>
            </a:r>
            <a:r>
              <a:rPr lang="en-US" sz="2000" dirty="0" smtClean="0"/>
              <a:t>n which toy can build, develop, create and debug your applications is called Front-End tool.</a:t>
            </a:r>
          </a:p>
          <a:p>
            <a:pPr marL="0" indent="0" algn="just">
              <a:buNone/>
            </a:pPr>
            <a:endParaRPr lang="en-US" dirty="0">
              <a:latin typeface="Arial Rounded MT Bold" pitchFamily="34" charset="0"/>
            </a:endParaRPr>
          </a:p>
          <a:p>
            <a:pPr algn="just"/>
            <a:r>
              <a:rPr lang="en-US" sz="2800" dirty="0" smtClean="0">
                <a:solidFill>
                  <a:schemeClr val="accent1">
                    <a:lumMod val="75000"/>
                  </a:schemeClr>
                </a:solidFill>
                <a:latin typeface="Arial Black" pitchFamily="34" charset="0"/>
              </a:rPr>
              <a:t>Back-End Tool:-</a:t>
            </a:r>
          </a:p>
          <a:p>
            <a:pPr marL="0" indent="0" algn="just">
              <a:buNone/>
            </a:pPr>
            <a:endParaRPr lang="en-US" sz="2000" dirty="0" smtClean="0">
              <a:latin typeface="Arial Rounded MT Bold" pitchFamily="34" charset="0"/>
            </a:endParaRPr>
          </a:p>
          <a:p>
            <a:pPr marL="0" indent="0" algn="just">
              <a:buNone/>
            </a:pPr>
            <a:r>
              <a:rPr lang="en-US" sz="2800" dirty="0" smtClean="0">
                <a:latin typeface="Arial Rounded MT Bold" pitchFamily="34" charset="0"/>
              </a:rPr>
              <a:t>MongoDB -</a:t>
            </a:r>
            <a:r>
              <a:rPr lang="en-US" dirty="0" smtClean="0">
                <a:latin typeface="Arial Rounded MT Bold" pitchFamily="34" charset="0"/>
              </a:rPr>
              <a:t> </a:t>
            </a:r>
            <a:r>
              <a:rPr lang="en-US" sz="2000" dirty="0" smtClean="0"/>
              <a:t>It is a powerful relational database management system that offer a large feature set.</a:t>
            </a:r>
            <a:endParaRPr lang="en-US" sz="2000" dirty="0"/>
          </a:p>
        </p:txBody>
      </p:sp>
    </p:spTree>
    <p:extLst>
      <p:ext uri="{BB962C8B-B14F-4D97-AF65-F5344CB8AC3E}">
        <p14:creationId xmlns="" xmlns:p14="http://schemas.microsoft.com/office/powerpoint/2010/main" val="977332503"/>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2">
      <a:dk1>
        <a:sysClr val="windowText" lastClr="000000"/>
      </a:dk1>
      <a:lt1>
        <a:sysClr val="window" lastClr="FFFFFF"/>
      </a:lt1>
      <a:dk2>
        <a:srgbClr val="04617B"/>
      </a:dk2>
      <a:lt2>
        <a:srgbClr val="DBF5F9"/>
      </a:lt2>
      <a:accent1>
        <a:srgbClr val="59A9F2"/>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1687</TotalTime>
  <Words>771</Words>
  <Application>Microsoft Office PowerPoint</Application>
  <PresentationFormat>On-screen Show (4:3)</PresentationFormat>
  <Paragraphs>71</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Flow</vt:lpstr>
      <vt:lpstr>Slide 1</vt:lpstr>
      <vt:lpstr>Slide 2</vt:lpstr>
      <vt:lpstr>Grras Solution Pvt. Ltd.</vt:lpstr>
      <vt:lpstr>Technologies</vt:lpstr>
      <vt:lpstr>Why Choose Grras</vt:lpstr>
      <vt:lpstr>Node.js</vt:lpstr>
      <vt:lpstr>AngularJs</vt:lpstr>
      <vt:lpstr>Slide 8</vt:lpstr>
      <vt:lpstr>Front-End &amp; Back-End Tool</vt:lpstr>
      <vt:lpstr>Hardware and Software Requirements</vt:lpstr>
      <vt:lpstr>Home Page</vt:lpstr>
      <vt:lpstr>User Specification</vt:lpstr>
      <vt:lpstr>Entertainment News</vt:lpstr>
      <vt:lpstr>Health News</vt:lpstr>
      <vt:lpstr>Science News</vt:lpstr>
      <vt:lpstr>Sports News</vt:lpstr>
      <vt:lpstr>Technology News</vt:lpstr>
      <vt:lpstr>Covid – 19 Tracker</vt:lpstr>
      <vt:lpstr>About Us</vt:lpstr>
      <vt:lpstr>Login Page</vt:lpstr>
      <vt:lpstr>Admin Panel</vt:lpstr>
      <vt:lpstr>Contact Us Page</vt:lpstr>
      <vt:lpstr>Contact Details</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dell1</dc:creator>
  <cp:lastModifiedBy>Naresh Mali</cp:lastModifiedBy>
  <cp:revision>234</cp:revision>
  <dcterms:created xsi:type="dcterms:W3CDTF">2015-09-19T02:01:00Z</dcterms:created>
  <dcterms:modified xsi:type="dcterms:W3CDTF">2020-07-07T15:22:24Z</dcterms:modified>
</cp:coreProperties>
</file>